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82" r:id="rId1"/>
  </p:sldMasterIdLst>
  <p:notesMasterIdLst>
    <p:notesMasterId r:id="rId17"/>
  </p:notesMasterIdLst>
  <p:sldIdLst>
    <p:sldId id="256" r:id="rId2"/>
    <p:sldId id="258" r:id="rId3"/>
    <p:sldId id="269" r:id="rId4"/>
    <p:sldId id="259" r:id="rId5"/>
    <p:sldId id="261" r:id="rId6"/>
    <p:sldId id="264" r:id="rId7"/>
    <p:sldId id="268" r:id="rId8"/>
    <p:sldId id="267" r:id="rId9"/>
    <p:sldId id="274" r:id="rId10"/>
    <p:sldId id="257" r:id="rId11"/>
    <p:sldId id="273" r:id="rId12"/>
    <p:sldId id="271" r:id="rId13"/>
    <p:sldId id="272" r:id="rId14"/>
    <p:sldId id="275" r:id="rId15"/>
    <p:sldId id="26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5" autoAdjust="0"/>
    <p:restoredTop sz="93494" autoAdjust="0"/>
  </p:normalViewPr>
  <p:slideViewPr>
    <p:cSldViewPr snapToGrid="0">
      <p:cViewPr varScale="1">
        <p:scale>
          <a:sx n="104" d="100"/>
          <a:sy n="104" d="100"/>
        </p:scale>
        <p:origin x="1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0A227-FDA7-409D-94A0-2F1844F3804C}" type="datetimeFigureOut">
              <a:rPr lang="cs-CZ" smtClean="0"/>
              <a:t>19.10.2022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947E3-C0C3-4545-B3D9-5395049FB7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4490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947E3-C0C3-4545-B3D9-5395049FB747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2428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947E3-C0C3-4545-B3D9-5395049FB747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89781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947E3-C0C3-4545-B3D9-5395049FB747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10071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947E3-C0C3-4545-B3D9-5395049FB747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06563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947E3-C0C3-4545-B3D9-5395049FB747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06896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947E3-C0C3-4545-B3D9-5395049FB747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030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947E3-C0C3-4545-B3D9-5395049FB747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8849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Posvátné knihy</a:t>
            </a:r>
          </a:p>
          <a:p>
            <a:r>
              <a:rPr lang="cs-CZ" dirty="0" smtClean="0"/>
              <a:t>K čemu obecně slouží</a:t>
            </a:r>
          </a:p>
          <a:p>
            <a:endParaRPr lang="cs-CZ" dirty="0" smtClean="0"/>
          </a:p>
          <a:p>
            <a:r>
              <a:rPr lang="cs-CZ" dirty="0" err="1" smtClean="0"/>
              <a:t>Tanakh</a:t>
            </a:r>
            <a:r>
              <a:rPr lang="cs-CZ" dirty="0" smtClean="0"/>
              <a:t> – z wikipedie</a:t>
            </a:r>
          </a:p>
          <a:p>
            <a:endParaRPr lang="cs-CZ" dirty="0" smtClean="0"/>
          </a:p>
          <a:p>
            <a:r>
              <a:rPr lang="cs-CZ" dirty="0" smtClean="0"/>
              <a:t>Védy, hinduismus</a:t>
            </a:r>
          </a:p>
          <a:p>
            <a:r>
              <a:rPr lang="cs-CZ" dirty="0" smtClean="0"/>
              <a:t>Budhismus – </a:t>
            </a:r>
            <a:r>
              <a:rPr lang="cs-CZ" dirty="0" err="1" smtClean="0"/>
              <a:t>tipitaka</a:t>
            </a:r>
            <a:r>
              <a:rPr lang="cs-CZ" dirty="0" smtClean="0"/>
              <a:t>, tři koše, </a:t>
            </a:r>
          </a:p>
          <a:p>
            <a:r>
              <a:rPr lang="cs-CZ" dirty="0" smtClean="0"/>
              <a:t>Budhismus ani hinduismus </a:t>
            </a:r>
            <a:r>
              <a:rPr lang="cs-CZ" dirty="0" err="1" smtClean="0"/>
              <a:t>nenmá</a:t>
            </a:r>
            <a:r>
              <a:rPr lang="cs-CZ" baseline="0" dirty="0" smtClean="0"/>
              <a:t> ale jednu takto posvátnou knihu.., https://www.bl.uk/collection-items/extracts-from-the-tipitaka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altLang="cs-CZ" sz="1200" dirty="0" err="1" smtClean="0"/>
              <a:t>Tripitaka</a:t>
            </a:r>
            <a:r>
              <a:rPr lang="cs-CZ" altLang="cs-CZ" sz="1200" dirty="0" smtClean="0"/>
              <a:t> </a:t>
            </a:r>
            <a:r>
              <a:rPr lang="cs-CZ" altLang="cs-CZ" sz="1200" b="0" dirty="0" smtClean="0"/>
              <a:t>(„Tři koše“), kánon buddhistického Písma, obsahuje pravidla mnišské disciplíny, Buddhova kázání a výklady.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altLang="cs-CZ" sz="1200" b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altLang="cs-CZ" sz="1200" b="0" dirty="0" smtClean="0"/>
              <a:t>Posvátného textu (Tóry) se nesmí nikdo ani prstem lehce dotknout, proto se při čtení používá ukazovátko.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altLang="cs-CZ" sz="1200" b="0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947E3-C0C3-4545-B3D9-5395049FB747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0527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947E3-C0C3-4545-B3D9-5395049FB747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0388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947E3-C0C3-4545-B3D9-5395049FB747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9980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947E3-C0C3-4545-B3D9-5395049FB747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6685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947E3-C0C3-4545-B3D9-5395049FB747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8058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947E3-C0C3-4545-B3D9-5395049FB747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621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947E3-C0C3-4545-B3D9-5395049FB747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1777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699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46717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93084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13151149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08448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10/19/2022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67010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10/19/2022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11917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6154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149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419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692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537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10/19/2022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446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10/19/2022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838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10/19/2022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65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10/19/2022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345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109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10/19/2022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930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  <p:sldLayoutId id="2147483896" r:id="rId14"/>
    <p:sldLayoutId id="2147483897" r:id="rId15"/>
    <p:sldLayoutId id="2147483898" r:id="rId16"/>
    <p:sldLayoutId id="214748389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4.jp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 b="13756"/>
          <a:stretch/>
        </p:blipFill>
        <p:spPr>
          <a:xfrm>
            <a:off x="504702" y="0"/>
            <a:ext cx="1122218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444149" y="326573"/>
            <a:ext cx="9343285" cy="1194318"/>
          </a:xfrm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Světová n</a:t>
            </a:r>
            <a:r>
              <a:rPr lang="cs-CZ" b="1" dirty="0" smtClean="0">
                <a:solidFill>
                  <a:schemeClr val="bg1"/>
                </a:solidFill>
              </a:rPr>
              <a:t>áboženství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 flipV="1">
            <a:off x="14748401" y="8384345"/>
            <a:ext cx="1316904" cy="1787436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3874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55781" y="452582"/>
            <a:ext cx="2937163" cy="738909"/>
          </a:xfrm>
        </p:spPr>
        <p:txBody>
          <a:bodyPr>
            <a:normAutofit/>
          </a:bodyPr>
          <a:lstStyle/>
          <a:p>
            <a:r>
              <a:rPr lang="cs-CZ" sz="4000" dirty="0" smtClean="0">
                <a:solidFill>
                  <a:schemeClr val="bg1"/>
                </a:solidFill>
              </a:rPr>
              <a:t>Křesťanství</a:t>
            </a:r>
            <a:endParaRPr lang="cs-CZ" sz="4000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7237" y="1357746"/>
            <a:ext cx="10160000" cy="1468582"/>
          </a:xfrm>
        </p:spPr>
        <p:txBody>
          <a:bodyPr>
            <a:normAutofit/>
          </a:bodyPr>
          <a:lstStyle/>
          <a:p>
            <a:r>
              <a:rPr lang="cs-CZ" dirty="0">
                <a:latin typeface="+mn-lt"/>
              </a:rPr>
              <a:t>Bůh je vnímán třemi různými způsoby – Bůh Otec, Bůh Syn a Bůh Duch Svatý</a:t>
            </a:r>
          </a:p>
          <a:p>
            <a:r>
              <a:rPr lang="cs-CZ" dirty="0" smtClean="0">
                <a:latin typeface="+mn-lt"/>
              </a:rPr>
              <a:t>Ježíš Kristus </a:t>
            </a:r>
            <a:r>
              <a:rPr lang="cs-CZ" dirty="0" smtClean="0"/>
              <a:t>– na</a:t>
            </a:r>
            <a:r>
              <a:rPr lang="cs-CZ" dirty="0" smtClean="0">
                <a:latin typeface="+mn-lt"/>
              </a:rPr>
              <a:t>plno člověk a naplno Bůh</a:t>
            </a:r>
            <a:endParaRPr lang="cs-CZ" dirty="0" smtClean="0">
              <a:latin typeface="+mn-lt"/>
            </a:endParaRPr>
          </a:p>
          <a:p>
            <a:r>
              <a:rPr lang="cs-CZ" dirty="0" smtClean="0">
                <a:latin typeface="+mn-lt"/>
              </a:rPr>
              <a:t>Ježíš Kristus </a:t>
            </a:r>
            <a:r>
              <a:rPr lang="cs-CZ" dirty="0"/>
              <a:t>– </a:t>
            </a:r>
            <a:r>
              <a:rPr lang="cs-CZ" dirty="0" smtClean="0">
                <a:latin typeface="+mn-lt"/>
              </a:rPr>
              <a:t>Spasitel </a:t>
            </a:r>
            <a:r>
              <a:rPr lang="cs-CZ" dirty="0" smtClean="0">
                <a:latin typeface="+mn-lt"/>
              </a:rPr>
              <a:t>světa (Mesiáš</a:t>
            </a:r>
            <a:r>
              <a:rPr lang="cs-CZ" dirty="0" smtClean="0">
                <a:latin typeface="+mn-lt"/>
              </a:rPr>
              <a:t>).</a:t>
            </a:r>
            <a:endParaRPr lang="cs-CZ" dirty="0" smtClean="0">
              <a:latin typeface="+mn-lt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594" y="3332205"/>
            <a:ext cx="3938777" cy="262585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413" y="3332205"/>
            <a:ext cx="3925824" cy="261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17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1200" y="378827"/>
            <a:ext cx="3685309" cy="849609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Hlavní směry</a:t>
            </a:r>
            <a:br>
              <a:rPr lang="cs-CZ" dirty="0" smtClean="0">
                <a:solidFill>
                  <a:schemeClr val="bg1"/>
                </a:solidFill>
              </a:rPr>
            </a:br>
            <a:r>
              <a:rPr lang="cs-CZ" dirty="0">
                <a:solidFill>
                  <a:schemeClr val="bg1"/>
                </a:solidFill>
              </a:rPr>
              <a:t/>
            </a:r>
            <a:br>
              <a:rPr lang="cs-CZ" dirty="0">
                <a:solidFill>
                  <a:schemeClr val="bg1"/>
                </a:solidFill>
              </a:rPr>
            </a:br>
            <a:r>
              <a:rPr lang="cs-CZ" dirty="0" smtClean="0">
                <a:solidFill>
                  <a:schemeClr val="bg1"/>
                </a:solidFill>
              </a:rPr>
              <a:t> 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1273" y="1565130"/>
            <a:ext cx="6714836" cy="2849851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Společenství lidí věřících v Ježíše se nazývá církev. </a:t>
            </a:r>
          </a:p>
          <a:p>
            <a:r>
              <a:rPr lang="cs-CZ" altLang="cs-CZ" dirty="0" smtClean="0"/>
              <a:t>Katolíci </a:t>
            </a:r>
          </a:p>
          <a:p>
            <a:r>
              <a:rPr lang="cs-CZ" altLang="cs-CZ" dirty="0" smtClean="0"/>
              <a:t>Pravoslavní </a:t>
            </a:r>
          </a:p>
          <a:p>
            <a:r>
              <a:rPr lang="cs-CZ" altLang="cs-CZ" dirty="0" smtClean="0"/>
              <a:t>Protestanté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Snaha o jednotu křesťanů se nazývá ekumenismus.</a:t>
            </a:r>
            <a:endParaRPr lang="cs-CZ" dirty="0"/>
          </a:p>
          <a:p>
            <a:endParaRPr lang="cs-CZ" altLang="cs-CZ" dirty="0" smtClean="0"/>
          </a:p>
          <a:p>
            <a:endParaRPr lang="cs-CZ" altLang="cs-CZ" dirty="0"/>
          </a:p>
          <a:p>
            <a:endParaRPr lang="cs-CZ" altLang="cs-CZ" dirty="0"/>
          </a:p>
          <a:p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965" y="1675966"/>
            <a:ext cx="3714750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1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3662" y="403401"/>
            <a:ext cx="1582156" cy="806564"/>
          </a:xfrm>
        </p:spPr>
        <p:txBody>
          <a:bodyPr>
            <a:normAutofit/>
          </a:bodyPr>
          <a:lstStyle/>
          <a:p>
            <a:r>
              <a:rPr lang="cs-CZ" sz="4000" dirty="0" smtClean="0">
                <a:solidFill>
                  <a:schemeClr val="bg1"/>
                </a:solidFill>
              </a:rPr>
              <a:t>Islám</a:t>
            </a:r>
            <a:endParaRPr lang="cs-CZ" sz="4000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8837" y="1209966"/>
            <a:ext cx="5578764" cy="2669307"/>
          </a:xfrm>
        </p:spPr>
        <p:txBody>
          <a:bodyPr>
            <a:normAutofit/>
          </a:bodyPr>
          <a:lstStyle/>
          <a:p>
            <a:r>
              <a:rPr lang="cs-CZ" dirty="0" smtClean="0"/>
              <a:t>Mohamed </a:t>
            </a:r>
            <a:r>
              <a:rPr lang="cs-CZ" dirty="0"/>
              <a:t>–</a:t>
            </a:r>
            <a:r>
              <a:rPr lang="cs-CZ" dirty="0" smtClean="0"/>
              <a:t> prorok, zakladatel</a:t>
            </a:r>
            <a:endParaRPr lang="cs-CZ" dirty="0" smtClean="0"/>
          </a:p>
          <a:p>
            <a:r>
              <a:rPr lang="cs-CZ" dirty="0" smtClean="0"/>
              <a:t>Alláh – Bůh</a:t>
            </a:r>
            <a:endParaRPr lang="cs-CZ" dirty="0"/>
          </a:p>
          <a:p>
            <a:r>
              <a:rPr lang="cs-CZ" dirty="0"/>
              <a:t>Korán </a:t>
            </a:r>
            <a:r>
              <a:rPr lang="cs-CZ" dirty="0" smtClean="0"/>
              <a:t>– posvátní kniha</a:t>
            </a:r>
            <a:endParaRPr lang="cs-CZ" dirty="0" smtClean="0"/>
          </a:p>
          <a:p>
            <a:r>
              <a:rPr lang="cs-CZ" dirty="0" smtClean="0"/>
              <a:t>Imám – náboženský vůdce</a:t>
            </a:r>
          </a:p>
          <a:p>
            <a:r>
              <a:rPr lang="cs-CZ" dirty="0" err="1"/>
              <a:t>Šaríja</a:t>
            </a:r>
            <a:r>
              <a:rPr lang="cs-CZ" dirty="0"/>
              <a:t> – islámské náboženské právo </a:t>
            </a:r>
          </a:p>
          <a:p>
            <a:r>
              <a:rPr lang="cs-CZ" dirty="0" smtClean="0"/>
              <a:t>2 hlavní směry</a:t>
            </a:r>
            <a:r>
              <a:rPr lang="cs-CZ" dirty="0" smtClean="0"/>
              <a:t>: sunnité (většina) a </a:t>
            </a:r>
            <a:r>
              <a:rPr lang="cs-CZ" dirty="0" smtClean="0"/>
              <a:t>šíité</a:t>
            </a:r>
            <a:endParaRPr lang="cs-CZ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430" y="690303"/>
            <a:ext cx="2120333" cy="422653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19" y="4165599"/>
            <a:ext cx="5301270" cy="243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8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0983" y="471055"/>
            <a:ext cx="4174836" cy="738909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Pět pilířů islámu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0983" y="1394691"/>
            <a:ext cx="6668655" cy="2249194"/>
          </a:xfrm>
        </p:spPr>
        <p:txBody>
          <a:bodyPr>
            <a:normAutofit/>
          </a:bodyPr>
          <a:lstStyle/>
          <a:p>
            <a:r>
              <a:rPr lang="cs-CZ" dirty="0" smtClean="0"/>
              <a:t>Vyznání víry</a:t>
            </a:r>
          </a:p>
          <a:p>
            <a:r>
              <a:rPr lang="cs-CZ" dirty="0" smtClean="0"/>
              <a:t>Modlitba</a:t>
            </a:r>
          </a:p>
          <a:p>
            <a:r>
              <a:rPr lang="cs-CZ" dirty="0" smtClean="0"/>
              <a:t>Almužna</a:t>
            </a:r>
          </a:p>
          <a:p>
            <a:r>
              <a:rPr lang="cs-CZ" dirty="0" smtClean="0"/>
              <a:t>Dodržování půstu během měsíce ramadánu</a:t>
            </a:r>
          </a:p>
          <a:p>
            <a:r>
              <a:rPr lang="cs-CZ" dirty="0" smtClean="0"/>
              <a:t>Pouť do Mekky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727" y="3389746"/>
            <a:ext cx="4562901" cy="304193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707" y="471055"/>
            <a:ext cx="3333750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70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8" t="12339" r="1548" b="19999"/>
          <a:stretch/>
        </p:blipFill>
        <p:spPr>
          <a:xfrm>
            <a:off x="113165" y="655093"/>
            <a:ext cx="11811349" cy="565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2134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7160" y="477673"/>
            <a:ext cx="6318232" cy="818864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Dialog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0" t="6322" r="-1719" b="6143"/>
          <a:stretch/>
        </p:blipFill>
        <p:spPr>
          <a:xfrm>
            <a:off x="2060812" y="1296538"/>
            <a:ext cx="7724633" cy="491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00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09" y="2591689"/>
            <a:ext cx="1969008" cy="196900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88552" y="724482"/>
            <a:ext cx="1197864" cy="167251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629" y="4184294"/>
            <a:ext cx="1722124" cy="185989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474" y="756004"/>
            <a:ext cx="1561427" cy="160947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323" y="3781298"/>
            <a:ext cx="1879958" cy="155879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" y="4733358"/>
            <a:ext cx="2948792" cy="1310830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9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" y="920496"/>
            <a:ext cx="2011680" cy="20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26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624" y="361373"/>
            <a:ext cx="2123874" cy="294741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153" y="3539214"/>
            <a:ext cx="2069973" cy="299376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546" y="320226"/>
            <a:ext cx="2241423" cy="298856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33" b="9666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3839" y="3191256"/>
            <a:ext cx="3530998" cy="353099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796" y="3722915"/>
            <a:ext cx="4054120" cy="219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78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16" y="3575304"/>
            <a:ext cx="4333331" cy="290017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" r="8463"/>
          <a:stretch/>
        </p:blipFill>
        <p:spPr>
          <a:xfrm>
            <a:off x="6631111" y="3757067"/>
            <a:ext cx="4485986" cy="276676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111" y="253742"/>
            <a:ext cx="4494851" cy="299656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16" y="358281"/>
            <a:ext cx="4333331" cy="289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5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206" y="3802971"/>
            <a:ext cx="3833018" cy="278892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1" r="16950"/>
          <a:stretch/>
        </p:blipFill>
        <p:spPr>
          <a:xfrm>
            <a:off x="4778520" y="605758"/>
            <a:ext cx="2835259" cy="268151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27" y="128016"/>
            <a:ext cx="3317590" cy="331759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3" t="-1200" r="14867" b="1200"/>
          <a:stretch/>
        </p:blipFill>
        <p:spPr>
          <a:xfrm>
            <a:off x="8025094" y="1246474"/>
            <a:ext cx="3577254" cy="439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5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7"/>
          <a:stretch/>
        </p:blipFill>
        <p:spPr>
          <a:xfrm>
            <a:off x="2209306" y="3582724"/>
            <a:ext cx="3478622" cy="279383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8"/>
          <a:stretch/>
        </p:blipFill>
        <p:spPr>
          <a:xfrm>
            <a:off x="495837" y="337264"/>
            <a:ext cx="3426939" cy="269911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852" y="337264"/>
            <a:ext cx="3767328" cy="282554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9" r="4540"/>
          <a:stretch/>
        </p:blipFill>
        <p:spPr>
          <a:xfrm>
            <a:off x="6996604" y="3665020"/>
            <a:ext cx="3767328" cy="279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78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9494" y="325460"/>
            <a:ext cx="7409754" cy="2147152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Abrahámovská náboženství </a:t>
            </a:r>
            <a:br>
              <a:rPr lang="cs-CZ" dirty="0" smtClean="0">
                <a:solidFill>
                  <a:schemeClr val="bg1"/>
                </a:solidFill>
              </a:rPr>
            </a:br>
            <a:r>
              <a:rPr lang="cs-CZ" dirty="0">
                <a:solidFill>
                  <a:schemeClr val="bg1"/>
                </a:solidFill>
              </a:rPr>
              <a:t/>
            </a:r>
            <a:br>
              <a:rPr lang="cs-CZ" dirty="0">
                <a:solidFill>
                  <a:schemeClr val="bg1"/>
                </a:solidFill>
              </a:rPr>
            </a:br>
            <a:r>
              <a:rPr lang="cs-CZ" sz="3000" dirty="0" smtClean="0">
                <a:solidFill>
                  <a:schemeClr val="bg1"/>
                </a:solidFill>
              </a:rPr>
              <a:t> </a:t>
            </a:r>
            <a:r>
              <a:rPr lang="cs-CZ" sz="3000" dirty="0" smtClean="0">
                <a:solidFill>
                  <a:schemeClr val="tx1"/>
                </a:solidFill>
              </a:rPr>
              <a:t>Židovství - </a:t>
            </a:r>
            <a:r>
              <a:rPr lang="cs-CZ" sz="3000" dirty="0" smtClean="0">
                <a:solidFill>
                  <a:schemeClr val="tx1"/>
                </a:solidFill>
              </a:rPr>
              <a:t>Křesťanství </a:t>
            </a:r>
            <a:r>
              <a:rPr lang="cs-CZ" sz="3000" dirty="0" smtClean="0">
                <a:solidFill>
                  <a:schemeClr val="tx1"/>
                </a:solidFill>
              </a:rPr>
              <a:t>- Islám</a:t>
            </a:r>
            <a:endParaRPr lang="cs-CZ" sz="3000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2929" y="3072384"/>
            <a:ext cx="10516720" cy="3162144"/>
          </a:xfrm>
        </p:spPr>
        <p:txBody>
          <a:bodyPr>
            <a:noAutofit/>
          </a:bodyPr>
          <a:lstStyle/>
          <a:p>
            <a:r>
              <a:rPr lang="cs-CZ" sz="3200" dirty="0" smtClean="0"/>
              <a:t>Víra v jediného Boha – monoteistická náboženství</a:t>
            </a:r>
          </a:p>
          <a:p>
            <a:r>
              <a:rPr lang="cs-CZ" sz="3200" dirty="0" smtClean="0"/>
              <a:t>Víra v osobního Boha</a:t>
            </a:r>
          </a:p>
          <a:p>
            <a:r>
              <a:rPr lang="cs-CZ" sz="3200" dirty="0" smtClean="0"/>
              <a:t>Bůh je tvůrce a soudce světa</a:t>
            </a:r>
          </a:p>
          <a:p>
            <a:r>
              <a:rPr lang="cs-CZ" sz="3200" dirty="0"/>
              <a:t>Kořeny ve stejné části světa – Blízký východ</a:t>
            </a:r>
          </a:p>
          <a:p>
            <a:r>
              <a:rPr lang="cs-CZ" sz="3200" dirty="0" smtClean="0"/>
              <a:t>Praotec Abrahám</a:t>
            </a:r>
            <a:endParaRPr lang="cs-CZ" sz="32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168" y="325460"/>
            <a:ext cx="3697476" cy="241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04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Židovství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6111" y="1344167"/>
            <a:ext cx="8013257" cy="1389797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Tóra – základní text židovství, 5 knih Mojžíšových</a:t>
            </a:r>
          </a:p>
          <a:p>
            <a:r>
              <a:rPr lang="cs-CZ" dirty="0" smtClean="0"/>
              <a:t>Synagoga </a:t>
            </a:r>
            <a:r>
              <a:rPr lang="cs-CZ" dirty="0"/>
              <a:t>–</a:t>
            </a:r>
            <a:r>
              <a:rPr lang="cs-CZ" dirty="0" smtClean="0"/>
              <a:t> židovská </a:t>
            </a:r>
            <a:r>
              <a:rPr lang="cs-CZ" dirty="0"/>
              <a:t>modlitebna </a:t>
            </a:r>
            <a:endParaRPr lang="cs-CZ" dirty="0" smtClean="0"/>
          </a:p>
          <a:p>
            <a:r>
              <a:rPr lang="cs-CZ" dirty="0"/>
              <a:t>Rabín </a:t>
            </a:r>
            <a:r>
              <a:rPr lang="cs-CZ" dirty="0" smtClean="0"/>
              <a:t>– vysoká  </a:t>
            </a:r>
            <a:r>
              <a:rPr lang="cs-CZ" dirty="0"/>
              <a:t>náboženská </a:t>
            </a:r>
            <a:r>
              <a:rPr lang="cs-CZ" dirty="0" smtClean="0"/>
              <a:t>autorita</a:t>
            </a:r>
          </a:p>
          <a:p>
            <a:r>
              <a:rPr lang="cs-CZ" dirty="0" smtClean="0"/>
              <a:t>Šabat </a:t>
            </a:r>
            <a:r>
              <a:rPr lang="cs-CZ" dirty="0"/>
              <a:t>– </a:t>
            </a:r>
            <a:r>
              <a:rPr lang="cs-CZ" dirty="0" smtClean="0"/>
              <a:t>den věnovaný odpočinku</a:t>
            </a:r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021" y="703544"/>
            <a:ext cx="2934793" cy="391305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399" y="3351366"/>
            <a:ext cx="4774426" cy="318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64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1892" y="452718"/>
            <a:ext cx="2890982" cy="836586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Holokaust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13817" y="1563625"/>
            <a:ext cx="3904488" cy="722376"/>
          </a:xfrm>
        </p:spPr>
        <p:txBody>
          <a:bodyPr/>
          <a:lstStyle/>
          <a:p>
            <a:r>
              <a:rPr lang="cs-CZ" dirty="0" smtClean="0"/>
              <a:t>Viktor Emil Frankl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803" y="1563625"/>
            <a:ext cx="5925312" cy="395020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74" y="2167697"/>
            <a:ext cx="2504320" cy="250432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929" y="5047488"/>
            <a:ext cx="1532751" cy="138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24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Červená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3013</TotalTime>
  <Words>262</Words>
  <Application>Microsoft Office PowerPoint</Application>
  <PresentationFormat>Širokoúhlá obrazovka</PresentationFormat>
  <Paragraphs>66</Paragraphs>
  <Slides>15</Slides>
  <Notes>14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0" baseType="lpstr">
      <vt:lpstr>Arial</vt:lpstr>
      <vt:lpstr>Calibri</vt:lpstr>
      <vt:lpstr>Century Gothic</vt:lpstr>
      <vt:lpstr>Wingdings 3</vt:lpstr>
      <vt:lpstr>Ion</vt:lpstr>
      <vt:lpstr>Světová náboženství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Abrahámovská náboženství    Židovství - Křesťanství - Islám</vt:lpstr>
      <vt:lpstr>Židovství</vt:lpstr>
      <vt:lpstr>Holokaust </vt:lpstr>
      <vt:lpstr>Křesťanství</vt:lpstr>
      <vt:lpstr>Hlavní směry   </vt:lpstr>
      <vt:lpstr>Islám</vt:lpstr>
      <vt:lpstr>Pět pilířů islámu</vt:lpstr>
      <vt:lpstr>Prezentace aplikace PowerPoint</vt:lpstr>
      <vt:lpstr>Dialog  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Náboženství ve světě</dc:title>
  <dc:creator>Šumberová Marie</dc:creator>
  <cp:lastModifiedBy>Šumberová Marie</cp:lastModifiedBy>
  <cp:revision>122</cp:revision>
  <dcterms:created xsi:type="dcterms:W3CDTF">2022-06-30T09:25:22Z</dcterms:created>
  <dcterms:modified xsi:type="dcterms:W3CDTF">2022-10-19T14:02:07Z</dcterms:modified>
</cp:coreProperties>
</file>